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Average"/>
      <p:regular r:id="rId37"/>
    </p:embeddedFont>
    <p:embeddedFont>
      <p:font typeface="Oswal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Oswald-bold.fntdata"/><Relationship Id="rId16" Type="http://schemas.openxmlformats.org/officeDocument/2006/relationships/slide" Target="slides/slide11.xml"/><Relationship Id="rId38" Type="http://schemas.openxmlformats.org/officeDocument/2006/relationships/font" Target="fonts/Oswa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a77bb808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a77bb808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a77bb808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a77bb808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a77bb808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a77bb808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a77bb808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a77bb808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a77bb808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a77bb808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e448f399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e448f399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e448f399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e448f399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e448f399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ee448f399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e448f399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e448f399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e448f399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e448f399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a97157f43c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a97157f43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a77bb808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a77bb808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a77bb808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a77bb808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a77bb808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a77bb808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a77bb808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a77bb808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a77bb808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a77bb808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a77bb808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a77bb808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b25fc64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ab25fc64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b25fc647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ab25fc647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b25fc647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b25fc647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b25fc647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ab25fc647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a77bb808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a77bb808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b25fc647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ab25fc647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a77bb808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aa77bb808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a77bb808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a77bb808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a77bb808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a77bb808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a77bb808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a77bb808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a77bb808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a77bb808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a77bb808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a77bb808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a77bb808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a77bb808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0263" y="855400"/>
            <a:ext cx="1223475" cy="12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0513" y="-73750"/>
            <a:ext cx="1223475" cy="12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hyperlink" Target="https://drive.google.com/file/d/1O66noSW_n2Tzv5v6UbL1tzL2g0tXyQPC/view?usp=sharing" TargetMode="External"/><Relationship Id="rId5" Type="http://schemas.openxmlformats.org/officeDocument/2006/relationships/hyperlink" Target="https://drive.google.com/file/d/1O66noSW_n2Tzv5v6UbL1tzL2g0tXyQPC/view?usp=sharing" TargetMode="External"/><Relationship Id="rId6" Type="http://schemas.openxmlformats.org/officeDocument/2006/relationships/hyperlink" Target="https://drive.google.com/file/d/1O66noSW_n2Tzv5v6UbL1tzL2g0tXyQPC/view?usp=sharing" TargetMode="External"/><Relationship Id="rId7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balsamiq.cloud/s1w4jqs/p1l2s94/rFB82" TargetMode="External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balsamiq.cloud/s1w4jqs/p1l2s94/rFB82" TargetMode="External"/><Relationship Id="rId4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balsamiq.cloud/s1w4jqs/pgoj3j9/r6C4E" TargetMode="External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balsamiq.cloud/s1w4jqs/pgoj3j9/r2F0F" TargetMode="External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5" Type="http://schemas.openxmlformats.org/officeDocument/2006/relationships/image" Target="../media/image12.png"/><Relationship Id="rId6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Unippets</a:t>
            </a:r>
            <a:endParaRPr/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Platforma e-learningowa dla szkół wyższych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753950" y="364092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/>
              <a:t>Dariusz Cebula, Szymon Miękina, Urszula Stankiewicz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9. Specyfikacja wymagań - User Stories (przykłady)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>
                <a:solidFill>
                  <a:schemeClr val="lt2"/>
                </a:solidFill>
              </a:rPr>
              <a:t>Jako wykładowca: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pl" sz="1400">
                <a:solidFill>
                  <a:schemeClr val="lt2"/>
                </a:solidFill>
              </a:rPr>
              <a:t>chcę móc tworzyć konspekty w formacie Markdown, aby dostarczyć klarowne i estetyczne materiały edukacyjne.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pl" sz="1400">
                <a:solidFill>
                  <a:schemeClr val="lt2"/>
                </a:solidFill>
              </a:rPr>
              <a:t>chcę móc edytować istniejący konspekt, aby zaktualizować materiały w dowolnym momencie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pl" sz="1400">
                <a:solidFill>
                  <a:schemeClr val="lt2"/>
                </a:solidFill>
              </a:rPr>
              <a:t>chcę móc tworzyć quizy i sprawdziany do konspektu, aby oceniać postępy studentów i dostarczać im dodatkowe ćwiczenia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pl" sz="1400">
                <a:solidFill>
                  <a:schemeClr val="lt2"/>
                </a:solidFill>
              </a:rPr>
              <a:t>chcę móc przypisywać zadania do grupy zajęciowej, aby umożliwić studentom praktyczne zastosowanie zdobytej wiedzy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>
                <a:solidFill>
                  <a:schemeClr val="lt2"/>
                </a:solidFill>
              </a:rPr>
              <a:t>Jako student: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pl" sz="1400">
                <a:solidFill>
                  <a:schemeClr val="lt2"/>
                </a:solidFill>
              </a:rPr>
              <a:t>chcę móc przeglądać konspekty, aby skutecznie się uczyć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pl" sz="1400">
                <a:solidFill>
                  <a:schemeClr val="lt2"/>
                </a:solidFill>
              </a:rPr>
              <a:t>chcę móc uczestniczyć w quizach i sprawdzianach, aby oceniać swoje umiejętności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pl" sz="1400">
                <a:solidFill>
                  <a:schemeClr val="lt2"/>
                </a:solidFill>
              </a:rPr>
              <a:t>chcę otrzymywać informacje zwrotne od wykładowcy dotyczące rozwiązanych zadań i quizów, aby lepiej zrozumieć swoje postępy</a:t>
            </a:r>
            <a:endParaRPr sz="1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10. Przypadki użycia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Skrypty</a:t>
            </a:r>
            <a:endParaRPr sz="1600"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245" y="1017725"/>
            <a:ext cx="5396758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171600" y="452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10. Przypadki użycia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Sprawdziany</a:t>
            </a:r>
            <a:endParaRPr sz="1600"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225" y="545700"/>
            <a:ext cx="5298799" cy="440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10. Przypadki użycia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Quizy</a:t>
            </a:r>
            <a:endParaRPr sz="1600"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950" y="809550"/>
            <a:ext cx="4866025" cy="42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11. Wireframe’y i wireflow - skrypty</a:t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425" y="1078650"/>
            <a:ext cx="430645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>
            <a:off x="5698475" y="1339000"/>
            <a:ext cx="32514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 u="sng">
                <a:solidFill>
                  <a:schemeClr val="hlink"/>
                </a:solidFill>
                <a:hlinkClick r:id="rId4"/>
              </a:rPr>
              <a:t>link do </a:t>
            </a:r>
            <a:r>
              <a:rPr lang="pl" sz="1800" u="sng">
                <a:solidFill>
                  <a:schemeClr val="hlink"/>
                </a:solidFill>
                <a:hlinkClick r:id="rId5"/>
              </a:rPr>
              <a:t>pełnego schematu</a:t>
            </a:r>
            <a:r>
              <a:rPr lang="pl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61" name="Google Shape;161;p2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5063" y="1802900"/>
            <a:ext cx="2583726" cy="258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11. Wireframe’y i wireflow - skrypty - tryb odczytu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00" y="1153900"/>
            <a:ext cx="433883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775" y="1158020"/>
            <a:ext cx="4338825" cy="3812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11. Wireframe’y i wireflow - skrypty - przejście do edycji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1649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290" y="1170125"/>
            <a:ext cx="433732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/>
          <p:nvPr/>
        </p:nvSpPr>
        <p:spPr>
          <a:xfrm>
            <a:off x="3140550" y="2209373"/>
            <a:ext cx="371294" cy="289892"/>
          </a:xfrm>
          <a:custGeom>
            <a:rect b="b" l="l" r="r" t="t"/>
            <a:pathLst>
              <a:path extrusionOk="0" h="17834" w="19288">
                <a:moveTo>
                  <a:pt x="9228" y="2432"/>
                </a:moveTo>
                <a:cubicBezTo>
                  <a:pt x="4375" y="2432"/>
                  <a:pt x="-689" y="8994"/>
                  <a:pt x="108" y="13781"/>
                </a:cubicBezTo>
                <a:cubicBezTo>
                  <a:pt x="634" y="16941"/>
                  <a:pt x="5619" y="17834"/>
                  <a:pt x="8822" y="17834"/>
                </a:cubicBezTo>
                <a:cubicBezTo>
                  <a:pt x="14501" y="17834"/>
                  <a:pt x="22377" y="6992"/>
                  <a:pt x="17942" y="3445"/>
                </a:cubicBezTo>
                <a:cubicBezTo>
                  <a:pt x="14955" y="1056"/>
                  <a:pt x="10822" y="0"/>
                  <a:pt x="6998" y="0"/>
                </a:cubicBezTo>
              </a:path>
            </a:pathLst>
          </a:cu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77" name="Google Shape;177;p28"/>
          <p:cNvCxnSpPr/>
          <p:nvPr/>
        </p:nvCxnSpPr>
        <p:spPr>
          <a:xfrm>
            <a:off x="3665300" y="2340950"/>
            <a:ext cx="1419600" cy="147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11. Wireframe’y i wireflow - skrypty - tryb edycji</a:t>
            </a:r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00398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783" y="1170125"/>
            <a:ext cx="440835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11. Wireframe’y i wireflow - skrypty - tryb edycji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3448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287" y="1170125"/>
            <a:ext cx="4302310" cy="3820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30"/>
          <p:cNvCxnSpPr/>
          <p:nvPr/>
        </p:nvCxnSpPr>
        <p:spPr>
          <a:xfrm>
            <a:off x="3225675" y="2612050"/>
            <a:ext cx="2491200" cy="276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11. Wireframe’y i wireflow - skrypty - tryb edycji</a:t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02325" cy="378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125" y="1170125"/>
            <a:ext cx="4294984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1"/>
          <p:cNvCxnSpPr/>
          <p:nvPr/>
        </p:nvCxnSpPr>
        <p:spPr>
          <a:xfrm>
            <a:off x="3207350" y="2978400"/>
            <a:ext cx="2646900" cy="183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l"/>
              <a:t>Czym jest Unippets?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825650" y="3884400"/>
            <a:ext cx="76839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Elevator Pitch:</a:t>
            </a:r>
            <a:endParaRPr b="1" sz="11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Unippets jest aplikacją webową skierowaną do wykładowców akademickich z kierunków informatycznych, którzy potrzebują móc w łatwy sposób publikować materiały dla studentów. Umożliwia umieszczanie na platformie skryptów zawierających wykonywalne fragmenty kodu, diagramy itp. oraz tworzenie quizów i form sprawdzania wiedzy. W odróżnieniu od innych produktów na rynku Unippets jest szybka i wygodna w obsłudze oraz umożliwia łatwe dodawanie różnorodnych materiałów.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150" y="1473325"/>
            <a:ext cx="2930108" cy="195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100" y="1472850"/>
            <a:ext cx="2930100" cy="19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1224100" y="3416400"/>
            <a:ext cx="233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Dla wykładowców IT…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621150" y="3453288"/>
            <a:ext cx="356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 ich studentów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2580775" y="1038925"/>
            <a:ext cx="424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Aplikacja webowa działająca w przeglądarce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11. Wireframe’y i wireflow - sprawdziany  </a:t>
            </a:r>
            <a:endParaRPr/>
          </a:p>
        </p:txBody>
      </p:sp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wykładowca</a:t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776" y="964650"/>
            <a:ext cx="3254151" cy="412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350" y="1675875"/>
            <a:ext cx="307829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11. Wireframe’y i wireflow - sprawdziany  </a:t>
            </a:r>
            <a:endParaRPr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wykładowca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3"/>
          <p:cNvSpPr txBox="1"/>
          <p:nvPr/>
        </p:nvSpPr>
        <p:spPr>
          <a:xfrm>
            <a:off x="6181950" y="1767400"/>
            <a:ext cx="2432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800" u="sng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https://balsamiq.cloud/s1w4jqs/p1l2s94/rFB82</a:t>
            </a:r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300" y="1017725"/>
            <a:ext cx="3240975" cy="4015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11. Wireframe’y i wireflow - sprawdziany  </a:t>
            </a:r>
            <a:endParaRPr/>
          </a:p>
        </p:txBody>
      </p:sp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student</a:t>
            </a:r>
            <a:endParaRPr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925" y="1045625"/>
            <a:ext cx="2499174" cy="40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225" y="1071925"/>
            <a:ext cx="2402340" cy="3996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11. Wireframe’y i wireflow - sprawdziany  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student</a:t>
            </a:r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/>
          </a:blip>
          <a:srcRect b="35732" l="0" r="0" t="0"/>
          <a:stretch/>
        </p:blipFill>
        <p:spPr>
          <a:xfrm>
            <a:off x="2049025" y="1073475"/>
            <a:ext cx="3113876" cy="402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 rotWithShape="1">
          <a:blip r:embed="rId3">
            <a:alphaModFix/>
          </a:blip>
          <a:srcRect b="0" l="0" r="0" t="63390"/>
          <a:stretch/>
        </p:blipFill>
        <p:spPr>
          <a:xfrm>
            <a:off x="5352475" y="1821850"/>
            <a:ext cx="3635800" cy="2680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11. Wireframe’y i wireflow - sprawdziany  </a:t>
            </a:r>
            <a:endParaRPr/>
          </a:p>
        </p:txBody>
      </p:sp>
      <p:sp>
        <p:nvSpPr>
          <p:cNvPr id="238" name="Google Shape;23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student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6"/>
          <p:cNvSpPr txBox="1"/>
          <p:nvPr/>
        </p:nvSpPr>
        <p:spPr>
          <a:xfrm>
            <a:off x="6328325" y="1760450"/>
            <a:ext cx="2432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800" u="sng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https://balsamiq.cloud/s1w4jqs/p1l2s94/rFB82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475" y="1303300"/>
            <a:ext cx="4999752" cy="350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11. Wireframe’y i wireflow - quizy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11700" y="1152475"/>
            <a:ext cx="301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wykładowca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3"/>
              </a:rPr>
              <a:t>https://balsamiq.cloud/s1w4jqs/pgoj3j9/r6C4E</a:t>
            </a:r>
            <a:endParaRPr/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8050" y="981275"/>
            <a:ext cx="5138925" cy="38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11. Wireframe’y i wireflow - quizy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wykładowca</a:t>
            </a:r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75" y="1488075"/>
            <a:ext cx="3588050" cy="35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145" y="155425"/>
            <a:ext cx="3398656" cy="483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11. Wireframe’y i wireflow - quizy</a:t>
            </a:r>
            <a:endParaRPr/>
          </a:p>
        </p:txBody>
      </p:sp>
      <p:sp>
        <p:nvSpPr>
          <p:cNvPr id="261" name="Google Shape;26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wykładowca</a:t>
            </a:r>
            <a:endParaRPr/>
          </a:p>
        </p:txBody>
      </p:sp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125" y="762925"/>
            <a:ext cx="2853900" cy="41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0150" y="998200"/>
            <a:ext cx="2685049" cy="39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11. Wireframe’y i wireflow - quizy</a:t>
            </a:r>
            <a:endParaRPr/>
          </a:p>
        </p:txBody>
      </p:sp>
      <p:sp>
        <p:nvSpPr>
          <p:cNvPr id="269" name="Google Shape;269;p40"/>
          <p:cNvSpPr txBox="1"/>
          <p:nvPr>
            <p:ph idx="1" type="body"/>
          </p:nvPr>
        </p:nvSpPr>
        <p:spPr>
          <a:xfrm>
            <a:off x="311700" y="1152475"/>
            <a:ext cx="325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student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3"/>
              </a:rPr>
              <a:t>https://balsamiq.cloud/s1w4jqs/pgoj3j9/r2F0F</a:t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9500" y="1152475"/>
            <a:ext cx="4812174" cy="38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11. Wireframe’y i wireflow - quizy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student</a:t>
            </a: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100" y="1128275"/>
            <a:ext cx="4812174" cy="38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2. Obecna sytuacja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System UPeL - czasochłonne i mało wygodne dodawanie nowych materiałów przez wykładowcę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Problemy z formatowaniem fragmentów kodu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Wielość platform, z których korzystają prowadzący, co utrudnia orientację studenta w materiałach do przerobienia oraz konsumuje czas</a:t>
            </a:r>
            <a:endParaRPr sz="1600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1825" y="2942275"/>
            <a:ext cx="1242550" cy="12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0250" y="3897250"/>
            <a:ext cx="816400" cy="6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3588" y="2986499"/>
            <a:ext cx="1465325" cy="9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6">
            <a:alphaModFix/>
          </a:blip>
          <a:srcRect b="43157" l="10636" r="12059" t="43192"/>
          <a:stretch/>
        </p:blipFill>
        <p:spPr>
          <a:xfrm>
            <a:off x="5877250" y="4252250"/>
            <a:ext cx="2285958" cy="3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11. Wireframe’y i wireflow - quizy</a:t>
            </a:r>
            <a:endParaRPr/>
          </a:p>
        </p:txBody>
      </p:sp>
      <p:sp>
        <p:nvSpPr>
          <p:cNvPr id="283" name="Google Shape;28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student</a:t>
            </a:r>
            <a:endParaRPr/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50" y="1599972"/>
            <a:ext cx="2968125" cy="274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275" y="1207451"/>
            <a:ext cx="2911450" cy="31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7825" y="1869150"/>
            <a:ext cx="2968135" cy="25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Dziękujemy za uwagę!</a:t>
            </a:r>
            <a:endParaRPr/>
          </a:p>
        </p:txBody>
      </p:sp>
      <p:pic>
        <p:nvPicPr>
          <p:cNvPr id="292" name="Google Shape;2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125" y="847825"/>
            <a:ext cx="1836450" cy="183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3. Zaspokajane potrzeby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980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rosnąca liczba studentów kierunków informatycznych - ujednolicenie i usprawnienie kontaktu student - wykładowca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wykładowcy: powstanie narzędzie, które ułatwi oraz usprawni ich pracę, a także skutecznie i szybko sprawdzi wiedzę studentów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studenci: dojdzie do ujednolicenia platform, na których są umieszczane materiały, gdyż wszyscy wykładowcy będą chętnie korzystać z Unippets</a:t>
            </a:r>
            <a:endParaRPr sz="1600"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875" y="2829850"/>
            <a:ext cx="3223449" cy="214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4. Wykorzystane możliwości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Wykładowcy posiadają własne lub służbowe laptopy/komputery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Podobnie studenci - studia informatyczne wymagają posiadania komputera. Alternatywą korzystanie z komputera w bibliotece akademickiej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Obie grupy </a:t>
            </a:r>
            <a:r>
              <a:rPr lang="pl" sz="1600"/>
              <a:t>przyszłych</a:t>
            </a:r>
            <a:r>
              <a:rPr lang="pl" sz="1600"/>
              <a:t> użytkowników nie mają trudności z nauką nowych technologii, a wiele już znają </a:t>
            </a:r>
            <a:endParaRPr sz="1600"/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14079" l="15980" r="10780" t="12282"/>
          <a:stretch/>
        </p:blipFill>
        <p:spPr>
          <a:xfrm>
            <a:off x="4240150" y="3045526"/>
            <a:ext cx="3002701" cy="179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2250" y="3045525"/>
            <a:ext cx="2113950" cy="1795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5. Korzyści dla użytkowników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Wykładowcy: oszczędność czasu, przyjemność z dodawania materiałów, przekazywanie w obrazowy s</a:t>
            </a:r>
            <a:r>
              <a:rPr lang="pl" sz="1600"/>
              <a:t>p</a:t>
            </a:r>
            <a:r>
              <a:rPr lang="pl" sz="1600"/>
              <a:t>osób wiedzy, którą ciężko przekazać słowami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Studenci: jednolitość i jasność czego wymaga prowadzący, łatwiejsza nauka dzięki interaktywnym materiałom, oszczędność czasu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Przejrzysta komunikacja student - wykładowca</a:t>
            </a:r>
            <a:endParaRPr sz="1600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650" y="2571750"/>
            <a:ext cx="3061300" cy="23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6. Główni aktorzy systemu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prowadzący - </a:t>
            </a:r>
            <a:r>
              <a:rPr lang="pl" sz="1600">
                <a:solidFill>
                  <a:schemeClr val="lt2"/>
                </a:solidFill>
              </a:rPr>
              <a:t>może dodawać własne skrypty i materiały, pisać krótkie wiadomości opisujące dodane materiały, tworzyć quizy, dodawać formy sprawdzania wiedzy, ustalać ich punktację oraz przeglądać oceny studentów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student - może przeglądać i pobierać skrypty umieszczone przez prowadzącego, rozwiązywać quizy i sprawdziany, przeglądać oceny z nich, a także tworzyć własne skrypty i dzielić się nimi</a:t>
            </a:r>
            <a:endParaRPr sz="1600"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600" y="2854275"/>
            <a:ext cx="3131576" cy="20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7. Rozwiązania podobne/konkurencyjne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UPeL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pl" sz="1600">
                <a:solidFill>
                  <a:srgbClr val="6AA84F"/>
                </a:solidFill>
              </a:rPr>
              <a:t>zalety:</a:t>
            </a:r>
            <a:r>
              <a:rPr lang="pl" sz="1600"/>
              <a:t> organizacja kursów i bloków tematycznych, duże możliwości konfiguracyjne dla kursów i sprawdzianów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pl" sz="1600">
                <a:solidFill>
                  <a:srgbClr val="E06666"/>
                </a:solidFill>
              </a:rPr>
              <a:t>wady:</a:t>
            </a:r>
            <a:r>
              <a:rPr lang="pl" sz="1600">
                <a:solidFill>
                  <a:srgbClr val="CC4125"/>
                </a:solidFill>
              </a:rPr>
              <a:t> </a:t>
            </a:r>
            <a:r>
              <a:rPr lang="pl" sz="1600"/>
              <a:t>niejednolitość między kursami, skomplikowany proces dodawania materiałów, trudność w dodawaniu fragmentów kodu, problemy z dodawaniem dużych plików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MS Teams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pl" sz="1600">
                <a:solidFill>
                  <a:srgbClr val="6AA84F"/>
                </a:solidFill>
              </a:rPr>
              <a:t>zalety: </a:t>
            </a:r>
            <a:r>
              <a:rPr lang="pl" sz="1600"/>
              <a:t>wbudowane edytory, które </a:t>
            </a:r>
            <a:r>
              <a:rPr lang="pl" sz="1600"/>
              <a:t>nawiązują</a:t>
            </a:r>
            <a:r>
              <a:rPr lang="pl" sz="1600"/>
              <a:t> do nawyków użytkowników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pl" sz="1600">
                <a:solidFill>
                  <a:srgbClr val="E06666"/>
                </a:solidFill>
              </a:rPr>
              <a:t>wady:</a:t>
            </a:r>
            <a:r>
              <a:rPr lang="pl" sz="1600"/>
              <a:t> Problem z tworzeniem materiałów zawierających fragmenty kodu, duża liczba kanałów w obrębie kursu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Język Markdown i jego edytory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pl" sz="1600">
                <a:solidFill>
                  <a:srgbClr val="6AA84F"/>
                </a:solidFill>
              </a:rPr>
              <a:t>zalety: </a:t>
            </a:r>
            <a:r>
              <a:rPr lang="pl" sz="1600"/>
              <a:t>live preview, łatwość w dodawaniu fragmentów kodu, sam język jest prosty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pl" sz="1600">
                <a:solidFill>
                  <a:srgbClr val="E06666"/>
                </a:solidFill>
              </a:rPr>
              <a:t>wady: </a:t>
            </a:r>
            <a:r>
              <a:rPr lang="pl" sz="1600"/>
              <a:t>brak programu, który </a:t>
            </a:r>
            <a:r>
              <a:rPr lang="pl" sz="1600"/>
              <a:t>umożliwiłby</a:t>
            </a:r>
            <a:r>
              <a:rPr lang="pl" sz="1600"/>
              <a:t> udostępnianie grupom materiałów oraz tworzenie form sprawdzania wiedzy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8. Główne funkcje systemu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488625" y="1017725"/>
            <a:ext cx="8294100" cy="18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Wbudowane edytory do tworzenia skryptów, sprawdzianów i quizów z live preview tworzonych treści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Możliwość zawarcia code snippets w materiałach bez konieczności dodatkowego formatowania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Możliwość tworzenia materiałów interaktywnych - fragmenty kodu wykonywalnego, który można uruchomić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Udostępnianie materiałów odpowiednim grupom studentów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Zadanie pytania wykładowcy na czacie podczas rozwiązywania sprawdzianu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Wykorzystanie języka Markdown</a:t>
            </a:r>
            <a:endParaRPr sz="140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462" y="2728500"/>
            <a:ext cx="3976575" cy="24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